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9" r:id="rId2"/>
    <p:sldId id="257" r:id="rId3"/>
    <p:sldId id="256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5C35"/>
    <a:srgbClr val="EE2A38"/>
    <a:srgbClr val="04B0CB"/>
    <a:srgbClr val="6D2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B62A7F-599D-45F7-A0E3-DF33EF719297}" v="475" dt="2021-09-27T13:59:09.7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89EAE-CE8A-47AB-B5F7-18663F0080B3}" type="datetimeFigureOut">
              <a:rPr lang="hr-HR" smtClean="0"/>
              <a:t>4.10.2021.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31984-E847-497D-BC01-5057D3BD9F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8741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hr-HR" sz="1200" b="1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Uvodni </a:t>
            </a:r>
            <a:r>
              <a:rPr lang="hr-HR" sz="1200" b="1" kern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Ispričajte nešto o sebi i dosadašnjem radnom iskustvu.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Jeste li već sudjelovali u projektima razmjene znanja i iskustva s drugim učiteljima?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Zašto smatrate da je suradnja među učiteljima važna?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71271-464F-4B7C-AC70-015B4623A142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2483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D6F34-AB63-4956-87F0-DB7BBEBE3C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3F77DD-7EC7-4CE4-B57C-DBF244443D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A8DBA-05B9-4265-9E83-FF0AB0E5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453F2-5357-476D-8751-E2670415E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BBEE8-D2D5-42D2-8525-5F9E25153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239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19839-E6A6-460F-BF34-08BAB3A9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12893B-DEF7-4CC3-876E-B9CD3772DA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5F71E-CA47-4A9E-AB20-8BAC27B05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3849-BC96-4BA3-96A5-C3DCF2DB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FFAFE-7B58-4E2E-B7C1-C22CA937F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4974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53CE19-9595-4F13-86E8-EB1C55139C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094D6E-ADE4-4278-A833-8E5AAF4931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07726-B30C-4349-AEBB-259FB8D1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93513-0C6F-40A9-BD95-C9581571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D464F-BC2E-4489-A310-48DA6B15B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0281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FBF90-2EF2-4D29-A15C-D03523C80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02F0A-63E6-4F52-BA2A-BDC19EB5C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92B2A-72E2-421F-999B-C450D6493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252FD-DBE2-4505-9FDE-674A12143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AF4DA-83F1-4659-AE81-DD9FA25F2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3841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46D60-A039-4F8D-92CC-B104149C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C57D7-E509-40AB-88B9-85F468879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8E310-6345-4C3A-B004-BEF3C9234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D5976-2CC2-4651-A440-7A86A618A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EA554-FBF9-435F-A5D5-2C8D2A799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908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C5DE2-5F7F-4670-A4DC-89F81A050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26EEF-40F0-44CE-AFE1-404C7E78E4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E98A5B-BFFA-44BB-A5A8-60FE20140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EB1B72-59BA-44EA-9789-AAFF0B657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4.10.2021.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FA5E2-339D-4060-B4BF-F55501F70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78E4FC-3D9D-4409-8EAD-DFFBDC9F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637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3C60B-4F95-493A-AF36-4D3A5237E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FE9E2-0152-434A-8501-1F695AD76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4164A8-51B9-431F-B847-792C2C391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E9346B-8553-46DB-9C0A-ADE051B568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DE573-8D40-44E1-961C-17E80BBBA1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CDC732-22BA-4F12-8A58-13913963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4.10.2021.</a:t>
            </a:fld>
            <a:endParaRPr lang="hr-H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BA9085-FA39-4BA9-A128-22A781D8F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7A6993-DF3A-45D6-91F5-1B2C921CF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8496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B3DA7-E2BD-4688-B7CE-D0D2D6193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62AE32-1F99-44F6-AEC6-94ABF39CE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4.10.2021.</a:t>
            </a:fld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54D612-9CC2-4146-BE72-EE74B5309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3745C9-4FC1-4623-8708-DD3073F5F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2593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480974-9C5D-40D2-9466-A354598D1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4.10.2021.</a:t>
            </a:fld>
            <a:endParaRPr lang="hr-H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9FBFD5-C86A-4A97-806D-2F88A7AF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F4327-4EFD-444F-83DD-142A1DB05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5904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2B767-026A-4078-BABE-0122CFF4D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1E44A-E9BF-4F8B-BEBC-18D5A099E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AEC0FA-81CA-46B7-B62D-B6062CC5A2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0BC60B-F520-4061-9151-963F6D785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4.10.2021.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8BBC1-5CBF-46A2-914B-96414DDD6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90EEF6-C793-4682-9B3A-0E1F8389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096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04B28-BD2B-4A4E-BA89-463CC223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0A911F-2738-487C-9201-B7DD72F493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8F1092-8174-4A35-9F88-C81A7744C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F8693-9F98-47E6-B49E-684A0784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4.10.2021.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253687-ABB5-4219-9059-6CFE669D9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0AFDCB-03F0-435F-A05F-2F0D7493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032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AB97FA7-D637-4FD2-A45B-917F1D41E0E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888403" y="2888402"/>
            <a:ext cx="6857999" cy="1081193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CDA921-BF1D-4072-8B1A-723D7503F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54" y="365125"/>
            <a:ext cx="100437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D9282D-3B01-428F-A5F7-CA634ABA3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0052" y="1825625"/>
            <a:ext cx="1004374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A68E5-D570-42A0-86D8-ED3FEC6491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C99EC-AC00-42DA-8771-9826FBDDB4F9}" type="datetimeFigureOut">
              <a:rPr lang="hr-HR" smtClean="0"/>
              <a:t>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A02C2-B8D9-4D7B-9D73-564C6D5FC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690D6-42CF-474D-B0F9-F3B780EB5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6139C2-FBCA-45FB-962D-4C18254A58F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231373" y="5731916"/>
            <a:ext cx="877900" cy="4450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8A32BC-ACFA-4F2D-9A3C-3C3A252BD6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8274" y="6356350"/>
            <a:ext cx="1150999" cy="29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8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B2891D6-45D1-49F5-8FA2-A651FDF30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202" y="526412"/>
            <a:ext cx="10421550" cy="623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29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      Moja prava i dužnosti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hr-HR" dirty="0"/>
              <a:t>Ljudi žive u </a:t>
            </a:r>
            <a:r>
              <a:rPr lang="hr-HR" dirty="0">
                <a:solidFill>
                  <a:srgbClr val="FF0000"/>
                </a:solidFill>
              </a:rPr>
              <a:t>ZAJEDNICI</a:t>
            </a:r>
            <a:r>
              <a:rPr lang="hr-HR" dirty="0"/>
              <a:t>.</a:t>
            </a:r>
          </a:p>
          <a:p>
            <a:pPr marL="82296" indent="0">
              <a:buNone/>
            </a:pPr>
            <a:r>
              <a:rPr lang="hr-HR" dirty="0"/>
              <a:t>Svaki je čovjek jednako važan.</a:t>
            </a:r>
          </a:p>
          <a:p>
            <a:pPr marL="82296" indent="0">
              <a:buNone/>
            </a:pPr>
            <a:r>
              <a:rPr lang="hr-HR" dirty="0"/>
              <a:t>- međusobno uvažavanje, prihvaćanje i poštivanje</a:t>
            </a:r>
          </a:p>
          <a:p>
            <a:pPr marL="82296" indent="0">
              <a:buNone/>
            </a:pPr>
            <a:r>
              <a:rPr lang="hr-HR" dirty="0"/>
              <a:t>Svi ljudi imaju jednaka </a:t>
            </a:r>
            <a:r>
              <a:rPr lang="hr-HR" dirty="0">
                <a:solidFill>
                  <a:srgbClr val="FF0000"/>
                </a:solidFill>
              </a:rPr>
              <a:t>PRAVA</a:t>
            </a:r>
            <a:r>
              <a:rPr lang="hr-HR" dirty="0"/>
              <a:t> (nauči ih iz udžbenika).</a:t>
            </a:r>
          </a:p>
          <a:p>
            <a:pPr marL="82296" indent="0">
              <a:buNone/>
            </a:pPr>
            <a:r>
              <a:rPr lang="hr-HR" dirty="0">
                <a:solidFill>
                  <a:srgbClr val="FF0000"/>
                </a:solidFill>
              </a:rPr>
              <a:t>PRAVA DJECE</a:t>
            </a:r>
            <a:r>
              <a:rPr lang="hr-HR" dirty="0"/>
              <a:t>: zaštita, igra, školovanje, dom i roditeljska skrb, prehrana…</a:t>
            </a:r>
          </a:p>
          <a:p>
            <a:pPr marL="82296" indent="0">
              <a:buNone/>
            </a:pPr>
            <a:r>
              <a:rPr lang="hr-HR" dirty="0"/>
              <a:t>Osim prava imamo i svoje </a:t>
            </a:r>
            <a:r>
              <a:rPr lang="hr-HR" dirty="0">
                <a:solidFill>
                  <a:srgbClr val="FF0000"/>
                </a:solidFill>
              </a:rPr>
              <a:t>DUŽNOSTI.</a:t>
            </a:r>
          </a:p>
        </p:txBody>
      </p:sp>
    </p:spTree>
    <p:extLst>
      <p:ext uri="{BB962C8B-B14F-4D97-AF65-F5344CB8AC3E}">
        <p14:creationId xmlns:p14="http://schemas.microsoft.com/office/powerpoint/2010/main" val="604085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A06CD6-90CA-4C45-856C-6771339E1E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10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963507"/>
            <a:ext cx="3494362" cy="493098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kern="120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DOMAĆA ZADAĆA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021601D-2758-4B15-A31C-FDA184C51B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849198" y="1776307"/>
            <a:ext cx="6250940" cy="230462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err="1"/>
              <a:t>Učiti</a:t>
            </a:r>
            <a:r>
              <a:rPr lang="en-US" dirty="0"/>
              <a:t> (</a:t>
            </a:r>
            <a:r>
              <a:rPr lang="en-US" dirty="0" err="1"/>
              <a:t>udžbenik</a:t>
            </a:r>
            <a:r>
              <a:rPr lang="en-US" dirty="0"/>
              <a:t>, str. 12. </a:t>
            </a:r>
            <a:r>
              <a:rPr lang="en-US" dirty="0" err="1"/>
              <a:t>i</a:t>
            </a:r>
            <a:r>
              <a:rPr lang="en-US" dirty="0"/>
              <a:t> 13.)</a:t>
            </a:r>
          </a:p>
          <a:p>
            <a:r>
              <a:rPr lang="en-US" dirty="0" err="1"/>
              <a:t>Riješiti</a:t>
            </a:r>
            <a:r>
              <a:rPr lang="en-US" dirty="0"/>
              <a:t> </a:t>
            </a:r>
            <a:r>
              <a:rPr lang="en-US" dirty="0" err="1"/>
              <a:t>zadatke</a:t>
            </a:r>
            <a:r>
              <a:rPr lang="en-US" dirty="0"/>
              <a:t> u </a:t>
            </a:r>
            <a:r>
              <a:rPr lang="en-US" dirty="0" err="1"/>
              <a:t>udžbeniku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str. 13., 14. </a:t>
            </a:r>
            <a:r>
              <a:rPr lang="en-US" dirty="0" err="1"/>
              <a:t>i</a:t>
            </a:r>
            <a:r>
              <a:rPr lang="en-US" dirty="0"/>
              <a:t> 15.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C5BE9E-8C5D-4E81-AB42-4F8E565FE299}"/>
              </a:ext>
            </a:extLst>
          </p:cNvPr>
          <p:cNvSpPr txBox="1"/>
          <p:nvPr/>
        </p:nvSpPr>
        <p:spPr>
          <a:xfrm>
            <a:off x="1207092" y="5891415"/>
            <a:ext cx="8703526" cy="2304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Osmislile</a:t>
            </a:r>
            <a:r>
              <a:rPr lang="en-US" sz="2000" dirty="0"/>
              <a:t>: Josipa Masnić </a:t>
            </a:r>
            <a:r>
              <a:rPr lang="en-US" sz="2000" dirty="0" err="1"/>
              <a:t>i</a:t>
            </a:r>
            <a:r>
              <a:rPr lang="en-US" sz="2000" dirty="0"/>
              <a:t> Kristina Knežević, OŠ </a:t>
            </a:r>
            <a:r>
              <a:rPr lang="en-US" sz="2000" dirty="0" err="1"/>
              <a:t>Bartula</a:t>
            </a:r>
            <a:r>
              <a:rPr lang="en-US" sz="2000" dirty="0"/>
              <a:t> </a:t>
            </a:r>
            <a:r>
              <a:rPr lang="en-US" sz="2000" dirty="0" err="1"/>
              <a:t>Kašića</a:t>
            </a:r>
            <a:r>
              <a:rPr lang="en-US" sz="2000" dirty="0"/>
              <a:t>, Zadar</a:t>
            </a:r>
          </a:p>
        </p:txBody>
      </p:sp>
    </p:spTree>
    <p:extLst>
      <p:ext uri="{BB962C8B-B14F-4D97-AF65-F5344CB8AC3E}">
        <p14:creationId xmlns:p14="http://schemas.microsoft.com/office/powerpoint/2010/main" val="1247417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Ponovimo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/>
              <a:t>Kako se zove zajednica kojoj pripadamo u obitelji? </a:t>
            </a:r>
          </a:p>
          <a:p>
            <a:r>
              <a:rPr lang="hr-HR" dirty="0"/>
              <a:t>Kako se zove zajednica kojoj pripadamo u školi? </a:t>
            </a:r>
          </a:p>
          <a:p>
            <a:r>
              <a:rPr lang="hr-HR" dirty="0"/>
              <a:t>Kojoj još zajednici možemo pripadati? Koja pravila moramo poštovati u školi? Zašto? </a:t>
            </a:r>
          </a:p>
          <a:p>
            <a:r>
              <a:rPr lang="hr-HR" dirty="0"/>
              <a:t>Koje su posljedice nepridržavanja razrednih pravila? </a:t>
            </a:r>
          </a:p>
          <a:p>
            <a:r>
              <a:rPr lang="hr-HR" dirty="0"/>
              <a:t>Što moramo raditi u školi? Zašto?</a:t>
            </a:r>
          </a:p>
        </p:txBody>
      </p:sp>
    </p:spTree>
    <p:extLst>
      <p:ext uri="{BB962C8B-B14F-4D97-AF65-F5344CB8AC3E}">
        <p14:creationId xmlns:p14="http://schemas.microsoft.com/office/powerpoint/2010/main" val="2725555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/>
              <a:t>Školski rad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r-HR" sz="4000" b="1" dirty="0"/>
              <a:t>Moja prava i dužnosti</a:t>
            </a:r>
          </a:p>
        </p:txBody>
      </p:sp>
    </p:spTree>
    <p:extLst>
      <p:ext uri="{BB962C8B-B14F-4D97-AF65-F5344CB8AC3E}">
        <p14:creationId xmlns:p14="http://schemas.microsoft.com/office/powerpoint/2010/main" val="1088149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/>
          <p:cNvSpPr txBox="1"/>
          <p:nvPr/>
        </p:nvSpPr>
        <p:spPr>
          <a:xfrm>
            <a:off x="7030729" y="2151727"/>
            <a:ext cx="4403466" cy="255454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hr-HR" sz="3200" dirty="0"/>
              <a:t>Koja živa bića prepoznajete na slici? </a:t>
            </a:r>
          </a:p>
          <a:p>
            <a:r>
              <a:rPr lang="hr-HR" sz="3200" dirty="0"/>
              <a:t>Što rade mravi? </a:t>
            </a:r>
          </a:p>
          <a:p>
            <a:r>
              <a:rPr lang="hr-HR" sz="3200" dirty="0"/>
              <a:t>Može li taj posao odraditi samo jedan mrav? Zašto? </a:t>
            </a:r>
          </a:p>
        </p:txBody>
      </p:sp>
      <p:sp>
        <p:nvSpPr>
          <p:cNvPr id="5" name="TekstniOkvir 4"/>
          <p:cNvSpPr txBox="1"/>
          <p:nvPr/>
        </p:nvSpPr>
        <p:spPr>
          <a:xfrm>
            <a:off x="4583832" y="6021288"/>
            <a:ext cx="2727542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hr-HR" dirty="0"/>
              <a:t>Otvori  udžbenik na str. 12.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D2D059-5475-4132-A472-3920A341B7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6004" y="1528707"/>
            <a:ext cx="5306165" cy="357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526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108D317-7CBD-4897-BD1F-959436D2A3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75B99A5-ACFD-4253-B261-2DDCC585EC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21" r="29855" b="2"/>
          <a:stretch/>
        </p:blipFill>
        <p:spPr>
          <a:xfrm>
            <a:off x="20" y="10"/>
            <a:ext cx="6717436" cy="6857990"/>
          </a:xfrm>
          <a:custGeom>
            <a:avLst/>
            <a:gdLst/>
            <a:ahLst/>
            <a:cxnLst/>
            <a:rect l="l" t="t" r="r" b="b"/>
            <a:pathLst>
              <a:path w="6717456" h="6858000">
                <a:moveTo>
                  <a:pt x="0" y="0"/>
                </a:moveTo>
                <a:lnTo>
                  <a:pt x="6149468" y="0"/>
                </a:lnTo>
                <a:lnTo>
                  <a:pt x="6202448" y="162605"/>
                </a:lnTo>
                <a:cubicBezTo>
                  <a:pt x="6535625" y="1263763"/>
                  <a:pt x="6717456" y="2453207"/>
                  <a:pt x="6717456" y="3694043"/>
                </a:cubicBezTo>
                <a:cubicBezTo>
                  <a:pt x="6717456" y="4757617"/>
                  <a:pt x="6583866" y="5783433"/>
                  <a:pt x="6335883" y="6748259"/>
                </a:cubicBezTo>
                <a:lnTo>
                  <a:pt x="6305198" y="6858000"/>
                </a:lnTo>
                <a:lnTo>
                  <a:pt x="0" y="6858000"/>
                </a:lnTo>
                <a:close/>
              </a:path>
            </a:pathLst>
          </a:custGeom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6297641-8B9F-4767-9606-8A11313227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89864" y="38793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F3CA65-EA00-46B4-9616-39E6853F7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36172" y="2240371"/>
            <a:ext cx="42062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7255563" y="2557587"/>
            <a:ext cx="4677819" cy="3717317"/>
          </a:xfrm>
        </p:spPr>
        <p:txBody>
          <a:bodyPr anchor="t">
            <a:normAutofit fontScale="92500" lnSpcReduction="10000"/>
          </a:bodyPr>
          <a:lstStyle/>
          <a:p>
            <a:r>
              <a:rPr lang="hr-HR" dirty="0"/>
              <a:t>Navedi primjer suradnje s prijateljima. </a:t>
            </a:r>
          </a:p>
          <a:p>
            <a:r>
              <a:rPr lang="hr-HR" dirty="0"/>
              <a:t>Zašto ponekad moramo surađivati s drugima?</a:t>
            </a:r>
          </a:p>
          <a:p>
            <a:r>
              <a:rPr lang="hr-HR" dirty="0"/>
              <a:t>Ljudi žive u zajednici.</a:t>
            </a:r>
          </a:p>
          <a:p>
            <a:r>
              <a:rPr lang="hr-HR" dirty="0"/>
              <a:t>Svaki je čovjek jednako važan. Objasni tvrdnju.</a:t>
            </a:r>
          </a:p>
          <a:p>
            <a:r>
              <a:rPr lang="hr-HR" dirty="0"/>
              <a:t>Bitno je da se svi međusobno poštujemo i pomažemo.</a:t>
            </a:r>
          </a:p>
          <a:p>
            <a:pPr marL="82296" indent="0">
              <a:buNone/>
            </a:pPr>
            <a:endParaRPr lang="hr-HR" sz="1800" dirty="0"/>
          </a:p>
        </p:txBody>
      </p:sp>
    </p:spTree>
    <p:extLst>
      <p:ext uri="{BB962C8B-B14F-4D97-AF65-F5344CB8AC3E}">
        <p14:creationId xmlns:p14="http://schemas.microsoft.com/office/powerpoint/2010/main" val="21743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356234" y="587953"/>
            <a:ext cx="10043747" cy="4351338"/>
          </a:xfrm>
        </p:spPr>
        <p:txBody>
          <a:bodyPr>
            <a:normAutofit/>
          </a:bodyPr>
          <a:lstStyle/>
          <a:p>
            <a:r>
              <a:rPr lang="hr-HR" dirty="0"/>
              <a:t>Imaju li svi ljudi jednaka prava?</a:t>
            </a:r>
          </a:p>
          <a:p>
            <a:r>
              <a:rPr lang="hr-HR" dirty="0"/>
              <a:t>Znaš li koja su to prava?</a:t>
            </a:r>
          </a:p>
          <a:p>
            <a:r>
              <a:rPr lang="hr-HR" dirty="0"/>
              <a:t>Neka osnovna </a:t>
            </a:r>
            <a:r>
              <a:rPr lang="hr-HR" b="1" dirty="0">
                <a:solidFill>
                  <a:srgbClr val="00B050"/>
                </a:solidFill>
              </a:rPr>
              <a:t>LJUDSKA PRAVA SU</a:t>
            </a:r>
            <a:r>
              <a:rPr lang="hr-HR" dirty="0"/>
              <a:t>:</a:t>
            </a:r>
          </a:p>
          <a:p>
            <a:pPr marL="82296" indent="0">
              <a:buNone/>
            </a:pPr>
            <a:r>
              <a:rPr lang="hr-HR" dirty="0"/>
              <a:t>- pravo na redovitu prehranu i zdravstvenu njegu</a:t>
            </a:r>
          </a:p>
          <a:p>
            <a:pPr marL="82296" indent="0">
              <a:buNone/>
            </a:pPr>
            <a:r>
              <a:rPr lang="hr-HR" dirty="0"/>
              <a:t>- pravo na rad</a:t>
            </a:r>
          </a:p>
          <a:p>
            <a:pPr marL="82296" indent="0">
              <a:buNone/>
            </a:pPr>
            <a:r>
              <a:rPr lang="hr-HR" dirty="0"/>
              <a:t>- pravo na različitost, slobodu mišljenja, na međusobnu jednakost.</a:t>
            </a:r>
          </a:p>
          <a:p>
            <a:pPr marL="82296" indent="0">
              <a:buNone/>
            </a:pPr>
            <a:endParaRPr lang="hr-H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8AB737-83C5-40DC-BA65-66790A0A05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222" y="3947569"/>
            <a:ext cx="6712942" cy="273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28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675753" y="543136"/>
            <a:ext cx="9925120" cy="5771728"/>
          </a:xfrm>
        </p:spPr>
        <p:txBody>
          <a:bodyPr>
            <a:normAutofit/>
          </a:bodyPr>
          <a:lstStyle/>
          <a:p>
            <a:r>
              <a:rPr lang="hr-HR" dirty="0"/>
              <a:t>Koja prava imaju djeca?</a:t>
            </a:r>
          </a:p>
          <a:p>
            <a:pPr marL="82296" indent="0">
              <a:buNone/>
            </a:pPr>
            <a:r>
              <a:rPr lang="hr-HR" dirty="0"/>
              <a:t>- ZAŠTITA</a:t>
            </a:r>
          </a:p>
          <a:p>
            <a:pPr marL="82296" indent="0">
              <a:buNone/>
            </a:pPr>
            <a:r>
              <a:rPr lang="hr-HR" dirty="0"/>
              <a:t>- IGRA</a:t>
            </a:r>
          </a:p>
          <a:p>
            <a:pPr marL="82296" indent="0">
              <a:buNone/>
            </a:pPr>
            <a:r>
              <a:rPr lang="hr-HR" dirty="0"/>
              <a:t>- ŠKOLOVANJE</a:t>
            </a:r>
          </a:p>
          <a:p>
            <a:pPr marL="82296" indent="0">
              <a:buNone/>
            </a:pPr>
            <a:r>
              <a:rPr lang="hr-HR" dirty="0"/>
              <a:t>- DOM</a:t>
            </a:r>
          </a:p>
          <a:p>
            <a:pPr marL="82296" indent="0">
              <a:buNone/>
            </a:pPr>
            <a:r>
              <a:rPr lang="hr-HR" dirty="0"/>
              <a:t>- PREHRANA</a:t>
            </a:r>
          </a:p>
          <a:p>
            <a:pPr marL="82296" indent="0">
              <a:buNone/>
            </a:pPr>
            <a:endParaRPr lang="hr-HR" dirty="0"/>
          </a:p>
          <a:p>
            <a:pPr marL="82296" indent="0">
              <a:buNone/>
            </a:pPr>
            <a:r>
              <a:rPr lang="hr-HR" dirty="0"/>
              <a:t>Zašto je važno poznavati svoja prava?</a:t>
            </a:r>
          </a:p>
          <a:p>
            <a:pPr marL="82296" indent="0">
              <a:buNone/>
            </a:pPr>
            <a:endParaRPr lang="hr-HR" dirty="0"/>
          </a:p>
          <a:p>
            <a:pPr marL="82296" indent="0">
              <a:buNone/>
            </a:pPr>
            <a:r>
              <a:rPr lang="hr-HR" dirty="0"/>
              <a:t>Što biste učinili kad biste vidjeli da se krše prava? Komu biste se obratili za pomoć?</a:t>
            </a:r>
          </a:p>
          <a:p>
            <a:endParaRPr lang="hr-HR" dirty="0"/>
          </a:p>
          <a:p>
            <a:endParaRPr lang="hr-HR" dirty="0"/>
          </a:p>
          <a:p>
            <a:endParaRPr lang="hr-H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5491DE-6F17-4993-8770-6BB872D87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0478" y="-26203"/>
            <a:ext cx="3861303" cy="380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98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E912D6-AD3E-4393-B196-5E1F38B9FE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818" r="24726" b="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7466202" y="596635"/>
            <a:ext cx="4725798" cy="5419581"/>
          </a:xfrm>
        </p:spPr>
        <p:txBody>
          <a:bodyPr>
            <a:noAutofit/>
          </a:bodyPr>
          <a:lstStyle/>
          <a:p>
            <a:r>
              <a:rPr lang="hr-HR" sz="3200" dirty="0"/>
              <a:t>Osim prava, djeca imaju i svoje DUŽNOSTI.</a:t>
            </a:r>
          </a:p>
          <a:p>
            <a:r>
              <a:rPr lang="hr-HR" sz="3200" dirty="0"/>
              <a:t>Koje su tvoje dužnosti?</a:t>
            </a:r>
          </a:p>
          <a:p>
            <a:pPr marL="82296" indent="0">
              <a:buNone/>
            </a:pPr>
            <a:r>
              <a:rPr lang="hr-HR" sz="3200" dirty="0">
                <a:solidFill>
                  <a:srgbClr val="FF0000"/>
                </a:solidFill>
              </a:rPr>
              <a:t>NEKE OD DUŽNOSTI DJECE</a:t>
            </a:r>
          </a:p>
          <a:p>
            <a:pPr>
              <a:buFontTx/>
              <a:buChar char="-"/>
            </a:pPr>
            <a:r>
              <a:rPr lang="hr-HR" sz="3200" dirty="0"/>
              <a:t>Pomaganje u manjim kućanskim poslovima</a:t>
            </a:r>
          </a:p>
          <a:p>
            <a:pPr>
              <a:buFontTx/>
              <a:buChar char="-"/>
            </a:pPr>
            <a:r>
              <a:rPr lang="hr-HR" sz="3200" dirty="0"/>
              <a:t>Redovito odlaženje u školu</a:t>
            </a:r>
          </a:p>
          <a:p>
            <a:pPr>
              <a:buFontTx/>
              <a:buChar char="-"/>
            </a:pPr>
            <a:r>
              <a:rPr lang="hr-HR" sz="3200" dirty="0"/>
              <a:t>Učenje i pisanje</a:t>
            </a:r>
          </a:p>
        </p:txBody>
      </p:sp>
    </p:spTree>
    <p:extLst>
      <p:ext uri="{BB962C8B-B14F-4D97-AF65-F5344CB8AC3E}">
        <p14:creationId xmlns:p14="http://schemas.microsoft.com/office/powerpoint/2010/main" val="254298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881073" y="1511145"/>
            <a:ext cx="9308396" cy="5771728"/>
          </a:xfrm>
        </p:spPr>
        <p:txBody>
          <a:bodyPr/>
          <a:lstStyle/>
          <a:p>
            <a:pPr marL="82296" indent="0">
              <a:buNone/>
            </a:pPr>
            <a:r>
              <a:rPr lang="hr-HR" dirty="0"/>
              <a:t>Što bi se dogodilo kad ne bismo ispunjavali svoje dužnosti? </a:t>
            </a:r>
          </a:p>
          <a:p>
            <a:pPr marL="82296" indent="0">
              <a:buNone/>
            </a:pPr>
            <a:r>
              <a:rPr lang="hr-HR" dirty="0"/>
              <a:t>Koje su dužnosti odraslih? </a:t>
            </a:r>
          </a:p>
          <a:p>
            <a:pPr marL="82296" indent="0">
              <a:buNone/>
            </a:pPr>
            <a:r>
              <a:rPr lang="hr-HR" dirty="0"/>
              <a:t>Po čemu se dužnosti razlikuju od naših prava?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82767A-7909-407C-BA38-A190727E04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2010" y="3895312"/>
            <a:ext cx="7363853" cy="296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368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805</TotalTime>
  <Words>392</Words>
  <Application>Microsoft Office PowerPoint</Application>
  <PresentationFormat>Widescreen</PresentationFormat>
  <Paragraphs>59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Office Theme</vt:lpstr>
      <vt:lpstr>PowerPoint Presentation</vt:lpstr>
      <vt:lpstr>Ponovimo</vt:lpstr>
      <vt:lpstr>Školski rad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Moja prava i dužnosti</vt:lpstr>
      <vt:lpstr>DOMAĆA ZADAĆA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Rutva Primorac</dc:creator>
  <cp:lastModifiedBy>Gordana Ivančić</cp:lastModifiedBy>
  <cp:revision>43</cp:revision>
  <dcterms:created xsi:type="dcterms:W3CDTF">2021-01-07T17:35:15Z</dcterms:created>
  <dcterms:modified xsi:type="dcterms:W3CDTF">2021-10-04T13:50:47Z</dcterms:modified>
</cp:coreProperties>
</file>